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5" r:id="rId2"/>
    <p:sldId id="267" r:id="rId3"/>
    <p:sldId id="266" r:id="rId4"/>
    <p:sldId id="258" r:id="rId5"/>
    <p:sldId id="268" r:id="rId6"/>
    <p:sldId id="256" r:id="rId7"/>
    <p:sldId id="274" r:id="rId8"/>
    <p:sldId id="279" r:id="rId9"/>
    <p:sldId id="277" r:id="rId10"/>
    <p:sldId id="284" r:id="rId11"/>
    <p:sldId id="260" r:id="rId12"/>
    <p:sldId id="278" r:id="rId13"/>
    <p:sldId id="262" r:id="rId14"/>
    <p:sldId id="261" r:id="rId15"/>
    <p:sldId id="273" r:id="rId16"/>
    <p:sldId id="264" r:id="rId17"/>
    <p:sldId id="280" r:id="rId18"/>
    <p:sldId id="281" r:id="rId19"/>
    <p:sldId id="283" r:id="rId20"/>
    <p:sldId id="282" r:id="rId21"/>
    <p:sldId id="269" r:id="rId22"/>
    <p:sldId id="271" r:id="rId23"/>
    <p:sldId id="270" r:id="rId24"/>
    <p:sldId id="259" r:id="rId25"/>
    <p:sldId id="275" r:id="rId26"/>
    <p:sldId id="276" r:id="rId27"/>
    <p:sldId id="257" r:id="rId28"/>
    <p:sldId id="263" r:id="rId29"/>
    <p:sldId id="272" r:id="rId3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784" autoAdjust="0"/>
  </p:normalViewPr>
  <p:slideViewPr>
    <p:cSldViewPr snapToGrid="0">
      <p:cViewPr varScale="1">
        <p:scale>
          <a:sx n="95" d="100"/>
          <a:sy n="95" d="100"/>
        </p:scale>
        <p:origin x="11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9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4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COLD ADVECTION OVER WARMER PATCHES!!!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127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11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7.png"/><Relationship Id="rId7" Type="http://schemas.openxmlformats.org/officeDocument/2006/relationships/image" Target="../media/image90.png"/><Relationship Id="rId12" Type="http://schemas.openxmlformats.org/officeDocument/2006/relationships/hyperlink" Target="https://www.windy.com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10.PNG"/><Relationship Id="rId5" Type="http://schemas.openxmlformats.org/officeDocument/2006/relationships/image" Target="../media/image8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few</a:t>
            </a:r>
            <a:r>
              <a:rPr lang="it-IT" sz="4400" dirty="0"/>
              <a:t> </a:t>
            </a:r>
            <a:r>
              <a:rPr lang="it-IT" sz="4400" dirty="0" err="1"/>
              <a:t>met</a:t>
            </a:r>
            <a:r>
              <a:rPr lang="it-IT" sz="4400" dirty="0"/>
              <a:t>. highlights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522515" y="4265539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/>
              <p:nvPr/>
            </p:nvSpPr>
            <p:spPr>
              <a:xfrm>
                <a:off x="2592475" y="5116951"/>
                <a:ext cx="4029389" cy="125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a high-</a:t>
                </a:r>
                <a:r>
                  <a:rPr lang="it-IT" dirty="0" err="1"/>
                  <a:t>passed</a:t>
                </a:r>
                <a:r>
                  <a:rPr lang="it-IT" dirty="0"/>
                  <a:t> field </a:t>
                </a:r>
                <a:r>
                  <a:rPr lang="it-IT" dirty="0" err="1"/>
                  <a:t>at</a:t>
                </a:r>
                <a:r>
                  <a:rPr lang="it-IT" dirty="0"/>
                  <a:t> L=200km</a:t>
                </a:r>
              </a:p>
              <a:p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75" y="5116951"/>
                <a:ext cx="4029389" cy="1250150"/>
              </a:xfrm>
              <a:prstGeom prst="rect">
                <a:avLst/>
              </a:prstGeom>
              <a:blipFill>
                <a:blip r:embed="rId4"/>
                <a:stretch>
                  <a:fillRect l="-1210" t="-1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5B844C-2B24-AA86-4BEB-5CDB82DC4F70}"/>
              </a:ext>
            </a:extLst>
          </p:cNvPr>
          <p:cNvSpPr txBox="1"/>
          <p:nvPr/>
        </p:nvSpPr>
        <p:spPr>
          <a:xfrm>
            <a:off x="7013749" y="5517167"/>
            <a:ext cx="13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RIGHT</a:t>
            </a:r>
            <a:r>
              <a:rPr lang="it-IT" sz="4000" dirty="0">
                <a:solidFill>
                  <a:srgbClr val="FF0000"/>
                </a:solidFill>
              </a:rPr>
              <a:t>?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19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WEAK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∇SST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blipFill>
                <a:blip r:embed="rId7"/>
                <a:stretch>
                  <a:fillRect l="-1660" t="-2066" r="-415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CF77B2-E7C0-B61C-F64C-1EC9A110E72F}"/>
              </a:ext>
            </a:extLst>
          </p:cNvPr>
          <p:cNvSpPr txBox="1"/>
          <p:nvPr/>
        </p:nvSpPr>
        <p:spPr>
          <a:xfrm>
            <a:off x="1416817" y="914400"/>
            <a:ext cx="39791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BUT</a:t>
            </a:r>
          </a:p>
          <a:p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inclusion</a:t>
            </a:r>
            <a:r>
              <a:rPr lang="it-IT" dirty="0"/>
              <a:t> of </a:t>
            </a:r>
            <a:r>
              <a:rPr lang="it-IT" dirty="0" err="1"/>
              <a:t>moisture</a:t>
            </a:r>
            <a:r>
              <a:rPr lang="it-IT" dirty="0"/>
              <a:t> -&gt; LHF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SHF and do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onset</a:t>
            </a:r>
            <a:r>
              <a:rPr lang="it-IT" dirty="0"/>
              <a:t> of </a:t>
            </a:r>
            <a:r>
              <a:rPr lang="it-IT" dirty="0" err="1"/>
              <a:t>circulation</a:t>
            </a:r>
            <a:endParaRPr lang="it-IT" dirty="0"/>
          </a:p>
          <a:p>
            <a:endParaRPr lang="it-IT" dirty="0"/>
          </a:p>
          <a:p>
            <a:r>
              <a:rPr lang="en-US" dirty="0"/>
              <a:t>heat fluxes are also maintained by the inflation of MABL and the dry entrainment following.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CON BILANCIO CALORI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Generazione</a:t>
            </a:r>
            <a:r>
              <a:rPr lang="en-US" dirty="0">
                <a:sym typeface="Wingdings" panose="05000000000000000000" pitchFamily="2" charset="2"/>
              </a:rPr>
              <a:t> di </a:t>
            </a:r>
            <a:r>
              <a:rPr lang="en-US" dirty="0" err="1">
                <a:sym typeface="Wingdings" panose="05000000000000000000" pitchFamily="2" charset="2"/>
              </a:rPr>
              <a:t>circolazione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soleinodale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991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20" y="18558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blipFill>
                <a:blip r:embed="rId3"/>
                <a:stretch>
                  <a:fillRect l="-1692" t="-1201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blipFill>
                <a:blip r:embed="rId2"/>
                <a:stretch>
                  <a:fillRect l="-1606" t="-971" b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75" y="458811"/>
            <a:ext cx="7483876" cy="578336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5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828422"/>
            <a:ext cx="43788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r>
              <a:rPr lang="it-IT" sz="2000" dirty="0"/>
              <a:t>-&gt; </a:t>
            </a: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1727C-66BA-0FF5-9F91-F2913AB100EB}"/>
              </a:ext>
            </a:extLst>
          </p:cNvPr>
          <p:cNvSpPr txBox="1"/>
          <p:nvPr/>
        </p:nvSpPr>
        <p:spPr>
          <a:xfrm>
            <a:off x="414693" y="294703"/>
            <a:ext cx="303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forcings</a:t>
            </a:r>
            <a:r>
              <a:rPr lang="it-IT" dirty="0"/>
              <a:t> and </a:t>
            </a:r>
            <a:r>
              <a:rPr lang="it-IT" dirty="0" err="1"/>
              <a:t>ventilation</a:t>
            </a:r>
            <a:r>
              <a:rPr lang="it-IT" dirty="0"/>
              <a:t>…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46447D-8F82-96CD-31BF-E27733059273}"/>
              </a:ext>
            </a:extLst>
          </p:cNvPr>
          <p:cNvSpPr txBox="1"/>
          <p:nvPr/>
        </p:nvSpPr>
        <p:spPr>
          <a:xfrm>
            <a:off x="324306" y="358730"/>
            <a:ext cx="3034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Seasonality in wind </a:t>
            </a:r>
            <a:r>
              <a:rPr lang="it-IT" dirty="0" err="1"/>
              <a:t>convergence</a:t>
            </a:r>
            <a:r>
              <a:rPr lang="it-IT" dirty="0"/>
              <a:t> patterns …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with clear </a:t>
            </a:r>
            <a:r>
              <a:rPr lang="it-IT" dirty="0" err="1"/>
              <a:t>consequences</a:t>
            </a:r>
            <a:r>
              <a:rPr lang="it-IT" dirty="0"/>
              <a:t> on e.g. </a:t>
            </a:r>
            <a:r>
              <a:rPr lang="it-IT" dirty="0" err="1"/>
              <a:t>precipitation</a:t>
            </a:r>
            <a:r>
              <a:rPr lang="it-IT" dirty="0"/>
              <a:t>!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3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0" y="2943049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25374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176038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1" y="790209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8" y="216132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248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10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504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84" y="844582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5D847D-A3D6-C77F-E6F3-369BC4E9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52" y="1075383"/>
            <a:ext cx="94964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6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1B247-E4BD-F420-81F3-3D84449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" y="201491"/>
            <a:ext cx="6695622" cy="3453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4F86A-BB71-4F4C-BEFB-8187637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54" y="3883687"/>
            <a:ext cx="6357802" cy="27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89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elo, aria aperta, acqua, natura&#10;&#10;Descrizione generata automaticamente">
            <a:extLst>
              <a:ext uri="{FF2B5EF4-FFF2-40B4-BE49-F238E27FC236}">
                <a16:creationId xmlns:a16="http://schemas.microsoft.com/office/drawing/2014/main" id="{3055FA54-A8A9-3DD8-A29F-C39368FD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18576"/>
            <a:ext cx="9334919" cy="62208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9909A1-E202-6402-2207-6B6B438975D5}"/>
              </a:ext>
            </a:extLst>
          </p:cNvPr>
          <p:cNvSpPr txBox="1"/>
          <p:nvPr/>
        </p:nvSpPr>
        <p:spPr>
          <a:xfrm>
            <a:off x="6943411" y="3908809"/>
            <a:ext cx="31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Hey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Atmo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What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good wind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blows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you over?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F94B11-F906-F3DC-75B8-FBA6827F7F08}"/>
              </a:ext>
            </a:extLst>
          </p:cNvPr>
          <p:cNvSpPr txBox="1"/>
          <p:nvPr/>
        </p:nvSpPr>
        <p:spPr>
          <a:xfrm>
            <a:off x="2103455" y="1034980"/>
            <a:ext cx="340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</a:t>
            </a:r>
            <a:r>
              <a:rPr lang="it-IT" dirty="0"/>
              <a:t> Ocean, long time no </a:t>
            </a:r>
            <a:r>
              <a:rPr lang="it-IT" dirty="0" err="1"/>
              <a:t>sea</a:t>
            </a:r>
            <a:r>
              <a:rPr lang="it-IT" dirty="0"/>
              <a:t>!</a:t>
            </a:r>
          </a:p>
          <a:p>
            <a:r>
              <a:rPr lang="it-IT" dirty="0" err="1"/>
              <a:t>What</a:t>
            </a:r>
            <a:r>
              <a:rPr lang="it-IT" dirty="0"/>
              <a:t> up with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affairs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mappa, natura&#10;&#10;Descrizione generata automaticamente">
            <a:extLst>
              <a:ext uri="{FF2B5EF4-FFF2-40B4-BE49-F238E27FC236}">
                <a16:creationId xmlns:a16="http://schemas.microsoft.com/office/drawing/2014/main" id="{C8A05613-91DD-E7F0-BABA-771708F2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86" y="418680"/>
            <a:ext cx="7697274" cy="60206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941F4F-C35C-48D7-1E85-87BB906E1401}"/>
              </a:ext>
            </a:extLst>
          </p:cNvPr>
          <p:cNvSpPr txBox="1"/>
          <p:nvPr/>
        </p:nvSpPr>
        <p:spPr>
          <a:xfrm>
            <a:off x="758955" y="1026102"/>
            <a:ext cx="30983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GS = </a:t>
            </a:r>
            <a:r>
              <a:rPr lang="it-IT" dirty="0" err="1"/>
              <a:t>strongest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WBC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26 – 29 </a:t>
            </a:r>
            <a:r>
              <a:rPr lang="it-IT" dirty="0" err="1"/>
              <a:t>degC</a:t>
            </a:r>
            <a:r>
              <a:rPr lang="it-IT" dirty="0"/>
              <a:t> </a:t>
            </a:r>
            <a:r>
              <a:rPr lang="it-IT" dirty="0" err="1"/>
              <a:t>mxa</a:t>
            </a:r>
            <a:r>
              <a:rPr lang="it-IT" dirty="0"/>
              <a:t> </a:t>
            </a:r>
            <a:r>
              <a:rPr lang="it-IT" dirty="0" err="1"/>
              <a:t>temps</a:t>
            </a:r>
            <a:endParaRPr lang="it-IT" dirty="0"/>
          </a:p>
          <a:p>
            <a:r>
              <a:rPr lang="it-IT" dirty="0"/>
              <a:t>High </a:t>
            </a:r>
            <a:r>
              <a:rPr lang="it-IT" dirty="0" err="1"/>
              <a:t>seasonal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endParaRPr lang="it-IT" dirty="0"/>
          </a:p>
          <a:p>
            <a:r>
              <a:rPr lang="it-IT" dirty="0" err="1"/>
              <a:t>Strongest</a:t>
            </a:r>
            <a:r>
              <a:rPr lang="it-IT" dirty="0"/>
              <a:t> SST </a:t>
            </a:r>
            <a:r>
              <a:rPr lang="it-IT" dirty="0" err="1"/>
              <a:t>grads</a:t>
            </a:r>
            <a:r>
              <a:rPr lang="it-IT" dirty="0"/>
              <a:t> in winter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27420E-68EC-C393-2678-5F29DAE2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5" y="1122222"/>
            <a:ext cx="5043950" cy="51736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8C3A14-21EE-E258-A777-346CEDB5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2" y="1122222"/>
            <a:ext cx="4956511" cy="51736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B88F9-9090-E36E-12E9-AA0ECBBE2E09}"/>
              </a:ext>
            </a:extLst>
          </p:cNvPr>
          <p:cNvSpPr txBox="1"/>
          <p:nvPr/>
        </p:nvSpPr>
        <p:spPr>
          <a:xfrm>
            <a:off x="4353549" y="238913"/>
            <a:ext cx="344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examples</a:t>
            </a:r>
            <a:r>
              <a:rPr lang="it-IT" dirty="0"/>
              <a:t> of SST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AVHRR </a:t>
            </a:r>
            <a:r>
              <a:rPr lang="it-IT" dirty="0" err="1"/>
              <a:t>composites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7029-3C7D-7270-84A2-49C73ACB659B}"/>
              </a:ext>
            </a:extLst>
          </p:cNvPr>
          <p:cNvSpPr txBox="1"/>
          <p:nvPr/>
        </p:nvSpPr>
        <p:spPr>
          <a:xfrm>
            <a:off x="693336" y="238914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features       -&gt; </a:t>
            </a:r>
            <a:r>
              <a:rPr lang="it-IT" dirty="0" err="1"/>
              <a:t>varying</a:t>
            </a:r>
            <a:r>
              <a:rPr lang="it-IT" dirty="0"/>
              <a:t> with time!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AEC50-FD20-8779-C7C3-7862BA1FCF3F}"/>
              </a:ext>
            </a:extLst>
          </p:cNvPr>
          <p:cNvSpPr txBox="1"/>
          <p:nvPr/>
        </p:nvSpPr>
        <p:spPr>
          <a:xfrm>
            <a:off x="8761087" y="6452830"/>
            <a:ext cx="262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Young and </a:t>
            </a:r>
            <a:r>
              <a:rPr lang="it-IT" sz="1400" dirty="0" err="1"/>
              <a:t>Sikora</a:t>
            </a:r>
            <a:r>
              <a:rPr lang="it-IT" sz="1400" dirty="0"/>
              <a:t> 2003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736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FDEEFB-FD14-CA0E-3F63-AAED009FC081}"/>
              </a:ext>
            </a:extLst>
          </p:cNvPr>
          <p:cNvSpPr txBox="1"/>
          <p:nvPr/>
        </p:nvSpPr>
        <p:spPr>
          <a:xfrm>
            <a:off x="221064" y="4193910"/>
            <a:ext cx="496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  </a:t>
            </a:r>
            <a:r>
              <a:rPr lang="it-IT" sz="1400" dirty="0"/>
              <a:t>(</a:t>
            </a:r>
            <a:r>
              <a:rPr lang="it-IT" sz="1400" dirty="0" err="1"/>
              <a:t>Lindzen</a:t>
            </a:r>
            <a:r>
              <a:rPr lang="it-IT" sz="1400" dirty="0"/>
              <a:t> and </a:t>
            </a:r>
            <a:r>
              <a:rPr lang="it-IT" sz="1400" dirty="0" err="1"/>
              <a:t>Nigam</a:t>
            </a:r>
            <a:r>
              <a:rPr lang="it-IT" sz="1400" dirty="0"/>
              <a:t> ‘87)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E48A7-A749-C023-BC47-8284667C0547}"/>
              </a:ext>
            </a:extLst>
          </p:cNvPr>
          <p:cNvSpPr txBox="1"/>
          <p:nvPr/>
        </p:nvSpPr>
        <p:spPr>
          <a:xfrm>
            <a:off x="8003511" y="4195200"/>
            <a:ext cx="41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/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blipFill>
                <a:blip r:embed="rId4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762838" y="606601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673240" y="6025823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/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34348" y="5703947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03511" y="5632279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68943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872</Words>
  <Application>Microsoft Office PowerPoint</Application>
  <PresentationFormat>Widescreen</PresentationFormat>
  <Paragraphs>164</Paragraphs>
  <Slides>29</Slides>
  <Notes>9</Notes>
  <HiddenSlides>3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carlo storer</cp:lastModifiedBy>
  <cp:revision>17</cp:revision>
  <dcterms:created xsi:type="dcterms:W3CDTF">2024-04-08T16:59:26Z</dcterms:created>
  <dcterms:modified xsi:type="dcterms:W3CDTF">2024-04-10T09:42:47Z</dcterms:modified>
</cp:coreProperties>
</file>